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6" r:id="rId9"/>
    <p:sldId id="267" r:id="rId10"/>
    <p:sldId id="268" r:id="rId11"/>
    <p:sldId id="262" r:id="rId12"/>
    <p:sldId id="272" r:id="rId13"/>
    <p:sldId id="273" r:id="rId14"/>
    <p:sldId id="274" r:id="rId15"/>
    <p:sldId id="275" r:id="rId16"/>
    <p:sldId id="269" r:id="rId17"/>
    <p:sldId id="276" r:id="rId18"/>
    <p:sldId id="278" r:id="rId19"/>
    <p:sldId id="277" r:id="rId20"/>
    <p:sldId id="270" r:id="rId21"/>
    <p:sldId id="279" r:id="rId22"/>
    <p:sldId id="280" r:id="rId23"/>
    <p:sldId id="281" r:id="rId24"/>
    <p:sldId id="284" r:id="rId25"/>
    <p:sldId id="263" r:id="rId26"/>
    <p:sldId id="282" r:id="rId27"/>
    <p:sldId id="264" r:id="rId28"/>
    <p:sldId id="271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cat>
            <c:strRef>
              <c:f>Sheet1!$A$1:$A$7</c:f>
              <c:strCache>
                <c:ptCount val="7"/>
                <c:pt idx="0">
                  <c:v>Injury</c:v>
                </c:pt>
                <c:pt idx="1">
                  <c:v>Alllergic Reaction</c:v>
                </c:pt>
                <c:pt idx="2">
                  <c:v>Weather</c:v>
                </c:pt>
                <c:pt idx="3">
                  <c:v>Sunburn</c:v>
                </c:pt>
                <c:pt idx="4">
                  <c:v>Getting Dirty</c:v>
                </c:pt>
                <c:pt idx="5">
                  <c:v>Adequate Supervision</c:v>
                </c:pt>
                <c:pt idx="6">
                  <c:v>No Concerns</c:v>
                </c:pt>
              </c:strCache>
            </c:strRef>
          </c:cat>
          <c:val>
            <c:numRef>
              <c:f>Sheet1!$B$1:$B$7</c:f>
              <c:numCache>
                <c:formatCode>General</c:formatCode>
                <c:ptCount val="7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18</c:v>
                </c:pt>
                <c:pt idx="4">
                  <c:v>7</c:v>
                </c:pt>
                <c:pt idx="5">
                  <c:v>14</c:v>
                </c:pt>
                <c:pt idx="6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2759559174421384"/>
          <c:y val="1.8659358756625999E-2"/>
          <c:w val="0.23831349916487712"/>
          <c:h val="0.96268102516597187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cat>
            <c:strRef>
              <c:f>Sheet1!$A$10:$A$20</c:f>
              <c:strCache>
                <c:ptCount val="11"/>
                <c:pt idx="0">
                  <c:v>Gardening Skills</c:v>
                </c:pt>
                <c:pt idx="1">
                  <c:v>Survival Skills</c:v>
                </c:pt>
                <c:pt idx="2">
                  <c:v>Weather Identification</c:v>
                </c:pt>
                <c:pt idx="3">
                  <c:v>Ecology</c:v>
                </c:pt>
                <c:pt idx="4">
                  <c:v>Art</c:v>
                </c:pt>
                <c:pt idx="5">
                  <c:v>Music</c:v>
                </c:pt>
                <c:pt idx="6">
                  <c:v>Writing</c:v>
                </c:pt>
                <c:pt idx="7">
                  <c:v>Math </c:v>
                </c:pt>
                <c:pt idx="8">
                  <c:v>Reading</c:v>
                </c:pt>
                <c:pt idx="9">
                  <c:v>Science</c:v>
                </c:pt>
                <c:pt idx="10">
                  <c:v>Other</c:v>
                </c:pt>
              </c:strCache>
            </c:strRef>
          </c:cat>
          <c:val>
            <c:numRef>
              <c:f>Sheet1!$B$10:$B$20</c:f>
              <c:numCache>
                <c:formatCode>General</c:formatCode>
                <c:ptCount val="11"/>
                <c:pt idx="0">
                  <c:v>49</c:v>
                </c:pt>
                <c:pt idx="1">
                  <c:v>42</c:v>
                </c:pt>
                <c:pt idx="2">
                  <c:v>44</c:v>
                </c:pt>
                <c:pt idx="3">
                  <c:v>34</c:v>
                </c:pt>
                <c:pt idx="4">
                  <c:v>38</c:v>
                </c:pt>
                <c:pt idx="5">
                  <c:v>32</c:v>
                </c:pt>
                <c:pt idx="6">
                  <c:v>26</c:v>
                </c:pt>
                <c:pt idx="7">
                  <c:v>26</c:v>
                </c:pt>
                <c:pt idx="8">
                  <c:v>29</c:v>
                </c:pt>
                <c:pt idx="9">
                  <c:v>49</c:v>
                </c:pt>
                <c:pt idx="1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245290447184668"/>
          <c:y val="4.793425411987437E-2"/>
          <c:w val="0.26603699301738226"/>
          <c:h val="0.93691816186911059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65A730-DDFE-4359-970A-6F261D4ED3AB}" type="datetimeFigureOut">
              <a:rPr lang="en-US" smtClean="0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EF17BB1-14A8-4056-99D2-764D955639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5C17F7-1B7C-4D56-BCC8-0476697B5D77}" type="datetimeFigureOut">
              <a:rPr lang="en-US" smtClean="0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C5329F-1848-4EFD-8FC7-28D011A566E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1A2D93-71A4-4E95-9AA0-AE859C5FE74D}" type="datetimeFigureOut">
              <a:rPr lang="en-US" smtClean="0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936FC1-A7D1-4CA4-8A47-2BA85D8AA4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A9C69-7E3B-4C74-AC06-4E4428866326}" type="datetimeFigureOut">
              <a:rPr lang="en-US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08293-6B63-4A7B-AAA6-EE0135EAEB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EDEDECDE-1E43-48D1-A188-0337974E1AFE}" type="datetimeFigureOut">
              <a:rPr lang="en-US" smtClean="0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3D3B4ED-BADA-43F2-BE01-8E19847837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F19043-0E81-4F50-8313-97437A9F18E5}" type="datetimeFigureOut">
              <a:rPr lang="en-US" smtClean="0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8C4E9D-23B0-441C-8519-26820E590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6AEACA-7E39-42EE-BEBE-83CC3A702962}" type="datetimeFigureOut">
              <a:rPr lang="en-US" smtClean="0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9CDF1-FBE1-4ED6-BBA4-04B5DBD4C7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8C81F-69E4-437A-9B1E-B20B5CBEB9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1A6CCF-6B27-4362-B277-03A0B681C4F9}" type="datetimeFigureOut">
              <a:rPr lang="en-US" smtClean="0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1E6E56-E78C-4072-8FEB-24A4DCDC7773}" type="datetimeFigureOut">
              <a:rPr lang="en-US" smtClean="0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02412-243B-41F1-8B61-2CC47B64A7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69AFF5-4261-4049-B21C-1B626FA9B280}" type="datetimeFigureOut">
              <a:rPr lang="en-US" smtClean="0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E220E8-05BA-4815-82A0-D923FC7681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D1722B4-90A3-42F2-B9E7-EDF845FC480B}" type="datetimeFigureOut">
              <a:rPr lang="en-US" smtClean="0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77D583D-FDD5-4303-9A77-3628F6ED33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1901A1-C8CC-4EE0-8EF1-B2A442096921}" type="datetimeFigureOut">
              <a:rPr lang="en-US" smtClean="0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71A19DE-F3A8-4E56-A315-7C725C4F68A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39073B1-6747-48EB-813D-F32B2BAB5900}" type="datetimeFigureOut">
              <a:rPr lang="en-US" smtClean="0"/>
              <a:pPr>
                <a:defRPr/>
              </a:pPr>
              <a:t>5/30/2012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BC9E2A2-8984-45C9-8310-2D1E1552D2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chart" Target="../charts/chart1.xml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</a:pPr>
            <a:endParaRPr lang="en-US" sz="1800" dirty="0" smtClean="0">
              <a:solidFill>
                <a:srgbClr val="898989"/>
              </a:solidFill>
            </a:endParaRPr>
          </a:p>
          <a:p>
            <a:pPr algn="r">
              <a:lnSpc>
                <a:spcPct val="80000"/>
              </a:lnSpc>
            </a:pPr>
            <a:r>
              <a:rPr lang="en-US" sz="9600" dirty="0" smtClean="0">
                <a:solidFill>
                  <a:schemeClr val="bg1"/>
                </a:solidFill>
              </a:rPr>
              <a:t>Michelle Vogt</a:t>
            </a:r>
          </a:p>
          <a:p>
            <a:pPr algn="r">
              <a:lnSpc>
                <a:spcPct val="80000"/>
              </a:lnSpc>
            </a:pPr>
            <a:r>
              <a:rPr lang="en-US" sz="9600" dirty="0" smtClean="0">
                <a:solidFill>
                  <a:schemeClr val="bg1"/>
                </a:solidFill>
              </a:rPr>
              <a:t>Garland Elementary School</a:t>
            </a:r>
          </a:p>
          <a:p>
            <a:pPr algn="r">
              <a:lnSpc>
                <a:spcPct val="80000"/>
              </a:lnSpc>
            </a:pPr>
            <a:r>
              <a:rPr lang="en-US" sz="9600" dirty="0" smtClean="0">
                <a:solidFill>
                  <a:schemeClr val="bg1"/>
                </a:solidFill>
              </a:rPr>
              <a:t> Special Education, 1</a:t>
            </a:r>
            <a:r>
              <a:rPr lang="en-US" sz="9600" baseline="30000" dirty="0" smtClean="0">
                <a:solidFill>
                  <a:schemeClr val="bg1"/>
                </a:solidFill>
              </a:rPr>
              <a:t>st</a:t>
            </a:r>
            <a:r>
              <a:rPr lang="en-US" sz="9600" dirty="0" smtClean="0">
                <a:solidFill>
                  <a:schemeClr val="bg1"/>
                </a:solidFill>
              </a:rPr>
              <a:t>-3</a:t>
            </a:r>
            <a:r>
              <a:rPr lang="en-US" sz="9600" baseline="30000" dirty="0" smtClean="0">
                <a:solidFill>
                  <a:schemeClr val="bg1"/>
                </a:solidFill>
              </a:rPr>
              <a:t>rd</a:t>
            </a:r>
            <a:r>
              <a:rPr lang="en-US" sz="9600" dirty="0" smtClean="0">
                <a:solidFill>
                  <a:schemeClr val="bg1"/>
                </a:solidFill>
              </a:rPr>
              <a:t> grade</a:t>
            </a:r>
          </a:p>
          <a:p>
            <a:pPr algn="r">
              <a:lnSpc>
                <a:spcPct val="80000"/>
              </a:lnSpc>
            </a:pPr>
            <a:r>
              <a:rPr lang="en-US" sz="1800" dirty="0" smtClean="0">
                <a:solidFill>
                  <a:srgbClr val="898989"/>
                </a:solidFill>
              </a:rPr>
              <a:t>May 21, 2012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How can a school’s green space be designed to maximize its use by staff and students and be effectively maintained by the school community?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Focus groups (5 students from each grade) ate lunch with me and discussed the following questions: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If you could have one subject per day taught outside, which would it be?  Why?</a:t>
            </a:r>
            <a:endParaRPr lang="en-US" sz="20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What are three skills you’d like to learn about outside?  (ex: plant identification, building a garden, writing a paragraph, etc)</a:t>
            </a:r>
            <a:endParaRPr lang="en-US" sz="24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If you were designing an outdoor classroom, what would you put in it?  (Try to list and explain 3 things!)</a:t>
            </a:r>
            <a:endParaRPr lang="en-US" sz="24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If the school started in outdoor club, would you be interested in joining?  What kinds of things would you like to do with the outdoor club? (ex: garden, canoe, camp, etc.)</a:t>
            </a:r>
            <a:endParaRPr lang="en-US" sz="24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Would you be willing to work in our school’s outdoor space one time/week after school to help plant, water, clean, etc.?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 took notes during of our discussions and later analyzed them for recurring/important themes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219200"/>
          </a:xfrm>
        </p:spPr>
        <p:txBody>
          <a:bodyPr/>
          <a:lstStyle/>
          <a:p>
            <a:r>
              <a:rPr lang="en-US" dirty="0" smtClean="0"/>
              <a:t>Data Collection, Students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What would you need an outdoor space to provide in order to feel more compelled to teach in it?  (ex: desks, benches, a way to communicate with the office, etc.) 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Blankets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Clipboards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Benches or Rocks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Shade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Lots of grass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en-US" dirty="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r>
              <a:rPr lang="en-US" dirty="0" smtClean="0"/>
              <a:t>*Also mentioned: dry erase boards with markers, communication with office, confined area, tables, curriculum related materials, pencil cases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buFont typeface="Arial" charset="0"/>
              <a:buNone/>
            </a:pPr>
            <a:endParaRPr lang="en-US" dirty="0" smtClean="0"/>
          </a:p>
        </p:txBody>
      </p:sp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Analysis, Staff (10/14)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What is your greatest barrier to teaching outside?  Why don’t you teach outside more often?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Lack of shade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Materials needed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Noise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Bugs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Weather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r>
              <a:rPr lang="en-US" dirty="0" smtClean="0"/>
              <a:t>*Also mentioned:  No place that is </a:t>
            </a:r>
            <a:r>
              <a:rPr lang="en-US" dirty="0" err="1" smtClean="0"/>
              <a:t>condusive</a:t>
            </a:r>
            <a:r>
              <a:rPr lang="en-US" dirty="0" smtClean="0"/>
              <a:t>, not enough to look at, time, hard to keep children located in one area, distracted with outdoors and </a:t>
            </a:r>
            <a:r>
              <a:rPr lang="en-US" dirty="0" err="1" smtClean="0"/>
              <a:t>enviromental</a:t>
            </a:r>
            <a:r>
              <a:rPr lang="en-US" dirty="0" smtClean="0"/>
              <a:t> sounds (birds, planes, cars, etc)</a:t>
            </a:r>
          </a:p>
          <a:p>
            <a:pPr lvl="1">
              <a:lnSpc>
                <a:spcPct val="80000"/>
              </a:lnSpc>
            </a:pPr>
            <a:endParaRPr lang="en-US" sz="1800" dirty="0" smtClean="0"/>
          </a:p>
          <a:p>
            <a:endParaRPr lang="en-US" dirty="0" smtClean="0"/>
          </a:p>
        </p:txBody>
      </p:sp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Analysis, Staff (10/14)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/>
              <a:t>Are there any topics in your science curriculum that you would like to teach in an outdoor space?  If so, what are they?  (ex: water cycle, plant stages, particular insects, etc.)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Plant stages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Water cycle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Insects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Weather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Seasons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  <a:buFont typeface="Arial" charset="0"/>
              <a:buNone/>
            </a:pPr>
            <a:r>
              <a:rPr lang="en-US" dirty="0" smtClean="0"/>
              <a:t>*Also mentioned: Lifecycle of bugs, conservation, temperature, life science, earth science, climate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en-US" dirty="0" smtClean="0"/>
          </a:p>
          <a:p>
            <a:endParaRPr lang="en-US" sz="2400" dirty="0" smtClean="0"/>
          </a:p>
        </p:txBody>
      </p:sp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Analysis, Staff (10/14)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/>
              <a:t>What other subjects, besides science, would you like to teach in an outdoor space and what would you need an outdoor space to provide in order to do so?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Reading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Social stories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Movement/Gym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Writing/Journaling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Art, sketchbooks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Math, measurement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Drama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</p:txBody>
      </p:sp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Analysis, Staff (10/14)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Analysis, Staff (10/14)</a:t>
            </a:r>
          </a:p>
        </p:txBody>
      </p:sp>
      <p:sp>
        <p:nvSpPr>
          <p:cNvPr id="32772" name="Rectangle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Would you be willing to volunteer one hour/week to help maintain the outdoor space?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4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Yes		3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4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Maybe  	5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4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No  		1</a:t>
            </a:r>
          </a:p>
        </p:txBody>
      </p:sp>
      <p:sp>
        <p:nvSpPr>
          <p:cNvPr id="32773" name="Rectangle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Are you interested in helping manage an outdoor club?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4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4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Yes 		1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4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Maybe  	3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4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dirty="0" smtClean="0"/>
              <a:t>No  		5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have any concerns regarding your child(</a:t>
            </a:r>
            <a:r>
              <a:rPr lang="en-US" dirty="0" err="1" smtClean="0"/>
              <a:t>ren</a:t>
            </a:r>
            <a:r>
              <a:rPr lang="en-US" dirty="0" smtClean="0"/>
              <a:t>) learning in an outdoor space?  (Check as many as you need.)</a:t>
            </a:r>
          </a:p>
        </p:txBody>
      </p:sp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Analysis, Parents (61)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5411788" y="4732338"/>
          <a:ext cx="291623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Chart" r:id="rId3" imgW="2914751" imgH="1828800" progId="MSGraph.Chart.8">
                  <p:embed followColorScheme="full"/>
                </p:oleObj>
              </mc:Choice>
              <mc:Fallback>
                <p:oleObj name="Chart" r:id="rId3" imgW="2914751" imgH="1828800" progId="MSGraph.Chart.8">
                  <p:embed followColorScheme="full"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1788" y="4732338"/>
                        <a:ext cx="2916237" cy="182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1447800" y="2438400"/>
          <a:ext cx="67056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Analysis, Parents (61)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304800" y="1295400"/>
            <a:ext cx="8534400" cy="740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600" dirty="0">
                <a:latin typeface="+mn-lt"/>
              </a:rPr>
              <a:t>Are there any academic subjects or other topics you would like your child(</a:t>
            </a:r>
            <a:r>
              <a:rPr lang="en-US" sz="2600" dirty="0" err="1">
                <a:latin typeface="+mn-lt"/>
              </a:rPr>
              <a:t>ren</a:t>
            </a:r>
            <a:r>
              <a:rPr lang="en-US" sz="2600" dirty="0">
                <a:latin typeface="+mn-lt"/>
              </a:rPr>
              <a:t>) to learn in an outdoor space? </a:t>
            </a: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</p:nvPr>
        </p:nvGraphicFramePr>
        <p:xfrm>
          <a:off x="457200" y="2133600"/>
          <a:ext cx="8077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mtClean="0"/>
              <a:t>What would you like your child(ren)’s experience in an outdoor space to be like?</a:t>
            </a:r>
          </a:p>
          <a:p>
            <a:pPr lvl="1"/>
            <a:r>
              <a:rPr lang="en-US" sz="1600" smtClean="0"/>
              <a:t> Fun</a:t>
            </a:r>
          </a:p>
          <a:p>
            <a:pPr lvl="1"/>
            <a:r>
              <a:rPr lang="en-US" sz="1600" smtClean="0"/>
              <a:t>Inviting</a:t>
            </a:r>
          </a:p>
          <a:p>
            <a:pPr lvl="1"/>
            <a:r>
              <a:rPr lang="en-US" sz="1600" smtClean="0"/>
              <a:t>Calming</a:t>
            </a:r>
          </a:p>
          <a:p>
            <a:pPr lvl="1"/>
            <a:r>
              <a:rPr lang="en-US" sz="1600" smtClean="0"/>
              <a:t>Creative and educational</a:t>
            </a:r>
          </a:p>
          <a:p>
            <a:pPr lvl="1"/>
            <a:r>
              <a:rPr lang="en-US" sz="1600" smtClean="0"/>
              <a:t>…Feel like they can be themselves and feel like they belong</a:t>
            </a:r>
          </a:p>
          <a:p>
            <a:pPr lvl="1"/>
            <a:r>
              <a:rPr lang="en-US" sz="1600" smtClean="0"/>
              <a:t>Help kids from being afraid of “hands-on experiences”  (like dirt)</a:t>
            </a:r>
          </a:p>
          <a:p>
            <a:pPr lvl="1"/>
            <a:r>
              <a:rPr lang="en-US" sz="1600" smtClean="0"/>
              <a:t>Worthwhile and well organized</a:t>
            </a:r>
          </a:p>
          <a:p>
            <a:pPr lvl="1"/>
            <a:r>
              <a:rPr lang="en-US" sz="1600" smtClean="0"/>
              <a:t>Structured, but relaxed and educational</a:t>
            </a:r>
          </a:p>
          <a:p>
            <a:pPr lvl="1"/>
            <a:r>
              <a:rPr lang="en-US" sz="1600" smtClean="0"/>
              <a:t>Rich and fulfilling</a:t>
            </a:r>
          </a:p>
          <a:p>
            <a:pPr lvl="1"/>
            <a:r>
              <a:rPr lang="en-US" sz="1600" smtClean="0"/>
              <a:t>Adventurous</a:t>
            </a:r>
          </a:p>
          <a:p>
            <a:pPr lvl="1"/>
            <a:r>
              <a:rPr lang="en-US" sz="1600" smtClean="0"/>
              <a:t>Interactive</a:t>
            </a:r>
          </a:p>
          <a:p>
            <a:pPr lvl="1"/>
            <a:r>
              <a:rPr lang="en-US" sz="1600" smtClean="0"/>
              <a:t>Relaxing</a:t>
            </a:r>
          </a:p>
          <a:p>
            <a:pPr lvl="1"/>
            <a:r>
              <a:rPr lang="en-US" sz="1600" smtClean="0"/>
              <a:t>Wilderness</a:t>
            </a:r>
            <a:endParaRPr lang="en-US" smtClean="0"/>
          </a:p>
        </p:txBody>
      </p:sp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Analysis, Parents (61)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Analysis, Parents (61)</a:t>
            </a:r>
          </a:p>
        </p:txBody>
      </p:sp>
      <p:sp>
        <p:nvSpPr>
          <p:cNvPr id="36868" name="Rectangle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Would you be willing to volunteer one hour/week to help maintain the outdoor space?</a:t>
            </a:r>
          </a:p>
          <a:p>
            <a:pPr lvl="1"/>
            <a:r>
              <a:rPr lang="en-US" sz="2000" dirty="0" smtClean="0"/>
              <a:t>Yes   		18</a:t>
            </a:r>
          </a:p>
          <a:p>
            <a:pPr lvl="1"/>
            <a:r>
              <a:rPr lang="en-US" sz="2000" dirty="0" smtClean="0"/>
              <a:t>Maybe 		 8</a:t>
            </a:r>
          </a:p>
          <a:p>
            <a:pPr lvl="1"/>
            <a:r>
              <a:rPr lang="en-US" sz="2000" dirty="0" smtClean="0"/>
              <a:t>No		18</a:t>
            </a:r>
          </a:p>
        </p:txBody>
      </p:sp>
      <p:sp>
        <p:nvSpPr>
          <p:cNvPr id="36869" name="Rectangle 5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Are you interested in fundraising and/or donation money or supplies to an outdoor space?</a:t>
            </a:r>
          </a:p>
          <a:p>
            <a:pPr lvl="1"/>
            <a:r>
              <a:rPr lang="en-US" sz="2000" dirty="0" smtClean="0"/>
              <a:t>Yes		32</a:t>
            </a:r>
          </a:p>
          <a:p>
            <a:pPr lvl="1"/>
            <a:r>
              <a:rPr lang="en-US" sz="2000" dirty="0" smtClean="0"/>
              <a:t>Maybe  		11</a:t>
            </a:r>
          </a:p>
          <a:p>
            <a:pPr lvl="1"/>
            <a:r>
              <a:rPr lang="en-US" sz="2000" dirty="0" smtClean="0"/>
              <a:t>No  		9</a:t>
            </a:r>
          </a:p>
        </p:txBody>
      </p:sp>
      <p:sp>
        <p:nvSpPr>
          <p:cNvPr id="36870" name="Rectangle 6"/>
          <p:cNvSpPr>
            <a:spLocks noGrp="1"/>
          </p:cNvSpPr>
          <p:nvPr>
            <p:ph sz="quarter" idx="3"/>
          </p:nvPr>
        </p:nvSpPr>
        <p:spPr>
          <a:xfrm>
            <a:off x="4648200" y="3962400"/>
            <a:ext cx="4038600" cy="2187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Are you interested in helping manage an outdoor club?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Yes  		3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Maybe  		15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No  		33</a:t>
            </a:r>
          </a:p>
          <a:p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This presentation will…</a:t>
            </a:r>
          </a:p>
          <a:p>
            <a:pPr lvl="1"/>
            <a:r>
              <a:rPr lang="en-US" smtClean="0"/>
              <a:t>Provide a brief rational and literature review further justifying this action research project</a:t>
            </a:r>
          </a:p>
          <a:p>
            <a:pPr lvl="1"/>
            <a:r>
              <a:rPr lang="en-US" smtClean="0"/>
              <a:t>Describe the plan of action</a:t>
            </a:r>
          </a:p>
          <a:p>
            <a:pPr lvl="1"/>
            <a:r>
              <a:rPr lang="en-US" smtClean="0"/>
              <a:t>Discuss the data collection process</a:t>
            </a:r>
          </a:p>
          <a:p>
            <a:pPr lvl="1"/>
            <a:r>
              <a:rPr lang="en-US" smtClean="0"/>
              <a:t>Offer a data analysis and discussion regarding the recommendations and implications of this action research project</a:t>
            </a:r>
          </a:p>
          <a:p>
            <a:pPr lvl="1"/>
            <a:r>
              <a:rPr lang="en-US" smtClean="0"/>
              <a:t>Examine the need for future action research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</p:txBody>
      </p:sp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dirty="0" smtClean="0"/>
              <a:t>If you could have one subject per day taught outside, which would it be?</a:t>
            </a:r>
          </a:p>
          <a:p>
            <a:pPr lvl="1"/>
            <a:r>
              <a:rPr lang="en-US" dirty="0" smtClean="0"/>
              <a:t>K5: Math, Art, Music, Reading 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:  Reading Math, Science, Art, </a:t>
            </a:r>
            <a:r>
              <a:rPr lang="en-US" dirty="0" err="1" smtClean="0"/>
              <a:t>Playworks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:  Science 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:  Science: Art, Social Studies</a:t>
            </a:r>
          </a:p>
          <a:p>
            <a:pPr lvl="1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:  Science: Art, Math </a:t>
            </a:r>
          </a:p>
          <a:p>
            <a:pPr lvl="1"/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:  Science, Reading, Art, Math </a:t>
            </a:r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Analysis, Students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791200"/>
          </a:xfrm>
        </p:spPr>
        <p:txBody>
          <a:bodyPr/>
          <a:lstStyle/>
          <a:p>
            <a:r>
              <a:rPr lang="en-US" sz="2800" dirty="0" smtClean="0"/>
              <a:t>What are three skills you’d like to learn about outside?</a:t>
            </a:r>
          </a:p>
          <a:p>
            <a:pPr lvl="1"/>
            <a:r>
              <a:rPr lang="en-US" sz="2300" dirty="0" smtClean="0"/>
              <a:t>K5:  Plants/flowers; bugs; butterflies; insects; daddy long-legs</a:t>
            </a:r>
          </a:p>
          <a:p>
            <a:pPr lvl="1"/>
            <a:r>
              <a:rPr lang="en-US" sz="2300" dirty="0" smtClean="0"/>
              <a:t>1</a:t>
            </a:r>
            <a:r>
              <a:rPr lang="en-US" sz="2300" baseline="30000" dirty="0" smtClean="0"/>
              <a:t>st</a:t>
            </a:r>
            <a:r>
              <a:rPr lang="en-US" sz="2300" dirty="0" smtClean="0"/>
              <a:t>:  Gardening; bird watching; planting flowers and trees; using an easel and paints; fishing</a:t>
            </a:r>
          </a:p>
          <a:p>
            <a:pPr lvl="1"/>
            <a:r>
              <a:rPr lang="en-US" sz="2300" dirty="0" smtClean="0"/>
              <a:t>2</a:t>
            </a:r>
            <a:r>
              <a:rPr lang="en-US" sz="2300" baseline="30000" dirty="0" smtClean="0"/>
              <a:t>nd</a:t>
            </a:r>
            <a:r>
              <a:rPr lang="en-US" sz="2300" dirty="0" smtClean="0"/>
              <a:t>:  Identifying snakes and spiders; harvesting apples; gardening/flowers; find, capture, study, and release different animals</a:t>
            </a:r>
          </a:p>
          <a:p>
            <a:pPr lvl="1"/>
            <a:r>
              <a:rPr lang="en-US" sz="2300" dirty="0" smtClean="0"/>
              <a:t>3</a:t>
            </a:r>
            <a:r>
              <a:rPr lang="en-US" sz="2300" baseline="30000" dirty="0" smtClean="0"/>
              <a:t>rd</a:t>
            </a:r>
            <a:r>
              <a:rPr lang="en-US" sz="2300" dirty="0" smtClean="0"/>
              <a:t>:  Planting a garden/trees (for more oxygen!), writing (fresh air for thoughts); identifying plants</a:t>
            </a:r>
          </a:p>
          <a:p>
            <a:pPr lvl="1"/>
            <a:r>
              <a:rPr lang="en-US" sz="2300" dirty="0" smtClean="0"/>
              <a:t>4</a:t>
            </a:r>
            <a:r>
              <a:rPr lang="en-US" sz="2300" baseline="30000" dirty="0" smtClean="0"/>
              <a:t>th</a:t>
            </a:r>
            <a:r>
              <a:rPr lang="en-US" sz="2300" dirty="0" smtClean="0"/>
              <a:t>:  Gardening, poetry writing, drawing</a:t>
            </a:r>
          </a:p>
          <a:p>
            <a:pPr lvl="1"/>
            <a:r>
              <a:rPr lang="en-US" sz="2300" dirty="0" smtClean="0"/>
              <a:t>5</a:t>
            </a:r>
            <a:r>
              <a:rPr lang="en-US" sz="2300" baseline="30000" dirty="0" smtClean="0"/>
              <a:t>th</a:t>
            </a:r>
            <a:r>
              <a:rPr lang="en-US" sz="2300" dirty="0" smtClean="0"/>
              <a:t>:  Plant identification, survival skills, gardening, reading, studying animals</a:t>
            </a:r>
            <a:endParaRPr lang="en-US" sz="23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Analysis, Students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If you were designing an outdoor classroom, what would you put in it?</a:t>
            </a:r>
          </a:p>
          <a:p>
            <a:pPr lvl="1"/>
            <a:r>
              <a:rPr lang="en-US" sz="2600" dirty="0" smtClean="0"/>
              <a:t>K5:  Tea party stuff, snacks, toys, books, paper</a:t>
            </a:r>
          </a:p>
          <a:p>
            <a:pPr lvl="1"/>
            <a:r>
              <a:rPr lang="en-US" sz="2600" dirty="0" smtClean="0"/>
              <a:t>1</a:t>
            </a:r>
            <a:r>
              <a:rPr lang="en-US" sz="2600" baseline="30000" dirty="0" smtClean="0"/>
              <a:t>st:</a:t>
            </a:r>
            <a:r>
              <a:rPr lang="en-US" sz="2600" dirty="0" smtClean="0"/>
              <a:t>  Garden, flowers, grass, a hole with water and fish, race track, bushes</a:t>
            </a:r>
          </a:p>
          <a:p>
            <a:pPr lvl="1"/>
            <a:r>
              <a:rPr lang="en-US" sz="2600" dirty="0" smtClean="0"/>
              <a:t>2</a:t>
            </a:r>
            <a:r>
              <a:rPr lang="en-US" sz="2600" baseline="30000" dirty="0" smtClean="0"/>
              <a:t>nd:</a:t>
            </a:r>
            <a:r>
              <a:rPr lang="en-US" sz="2600" dirty="0" smtClean="0"/>
              <a:t>  Cooking area, arts and crafts area for animal drawing, writing station, animal cages, jars for bugs, table</a:t>
            </a:r>
          </a:p>
          <a:p>
            <a:pPr lvl="1"/>
            <a:r>
              <a:rPr lang="en-US" sz="2600" dirty="0" smtClean="0"/>
              <a:t>3</a:t>
            </a:r>
            <a:r>
              <a:rPr lang="en-US" sz="2600" baseline="30000" dirty="0" smtClean="0"/>
              <a:t>rd:</a:t>
            </a:r>
            <a:r>
              <a:rPr lang="en-US" sz="2600" dirty="0" smtClean="0"/>
              <a:t>  Picnic tables, petting zoo, small space for the little kids, garden with tulips and dandelions, snack bar</a:t>
            </a:r>
          </a:p>
          <a:p>
            <a:pPr lvl="1"/>
            <a:r>
              <a:rPr lang="en-US" sz="2600" dirty="0" smtClean="0"/>
              <a:t>4</a:t>
            </a:r>
            <a:r>
              <a:rPr lang="en-US" sz="2600" baseline="30000" dirty="0" smtClean="0"/>
              <a:t>th:</a:t>
            </a:r>
            <a:r>
              <a:rPr lang="en-US" sz="2600" dirty="0" smtClean="0"/>
              <a:t>  Couch with a TV, chalkboard, science and math video games, insect room, book shelf, airplanes, mining tools, </a:t>
            </a:r>
            <a:r>
              <a:rPr lang="en-US" sz="2600" dirty="0" err="1" smtClean="0"/>
              <a:t>Smartboard</a:t>
            </a:r>
            <a:r>
              <a:rPr lang="en-US" sz="2600" dirty="0" smtClean="0"/>
              <a:t> </a:t>
            </a:r>
          </a:p>
          <a:p>
            <a:pPr lvl="1"/>
            <a:r>
              <a:rPr lang="en-US" sz="2600" dirty="0" smtClean="0"/>
              <a:t>5</a:t>
            </a:r>
            <a:r>
              <a:rPr lang="en-US" sz="2600" baseline="30000" dirty="0" smtClean="0"/>
              <a:t>th:</a:t>
            </a:r>
            <a:r>
              <a:rPr lang="en-US" sz="2600" dirty="0" smtClean="0"/>
              <a:t>  Bean bags, gardening books, bug-catching nets, work tables, pencils/paper, cushions on ground, jars, lights, blankets	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Analysis, Students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What kinds of things would you like to do with the outdoor club?</a:t>
            </a:r>
          </a:p>
          <a:p>
            <a:pPr lvl="1"/>
            <a:r>
              <a:rPr lang="en-US" sz="2300" dirty="0" smtClean="0"/>
              <a:t>K5:  Hiking, camping, jump and skip, paint, write</a:t>
            </a:r>
          </a:p>
          <a:p>
            <a:pPr lvl="1"/>
            <a:r>
              <a:rPr lang="en-US" sz="2300" dirty="0" smtClean="0"/>
              <a:t>1</a:t>
            </a:r>
            <a:r>
              <a:rPr lang="en-US" sz="2300" baseline="30000" dirty="0" smtClean="0"/>
              <a:t>st</a:t>
            </a:r>
            <a:r>
              <a:rPr lang="en-US" sz="2300" dirty="0" smtClean="0"/>
              <a:t>:  Canoeing, fishing, boating, gardening, sell lemonade and cookies, play army, camping, give away flowers</a:t>
            </a:r>
          </a:p>
          <a:p>
            <a:pPr lvl="1"/>
            <a:r>
              <a:rPr lang="en-US" sz="2300" dirty="0" smtClean="0"/>
              <a:t>2</a:t>
            </a:r>
            <a:r>
              <a:rPr lang="en-US" sz="2300" baseline="30000" dirty="0" smtClean="0"/>
              <a:t>nd</a:t>
            </a:r>
            <a:r>
              <a:rPr lang="en-US" sz="2300" dirty="0" smtClean="0"/>
              <a:t>:  Plant trees and pick their fruit, grow a garden and make our own salad, look at insects, hiking, canoeing, play on playground</a:t>
            </a:r>
          </a:p>
          <a:p>
            <a:pPr lvl="1"/>
            <a:r>
              <a:rPr lang="en-US" sz="2300" dirty="0" smtClean="0"/>
              <a:t>3</a:t>
            </a:r>
            <a:r>
              <a:rPr lang="en-US" sz="2300" baseline="30000" dirty="0" smtClean="0"/>
              <a:t>rd</a:t>
            </a:r>
            <a:r>
              <a:rPr lang="en-US" sz="2300" dirty="0" smtClean="0"/>
              <a:t>: Have a gardening contest, make salads, listen to music, take field trips, go on a treasure hunt, arts and crafts</a:t>
            </a:r>
          </a:p>
          <a:p>
            <a:pPr lvl="1"/>
            <a:r>
              <a:rPr lang="en-US" sz="2300" dirty="0" smtClean="0"/>
              <a:t>4</a:t>
            </a:r>
            <a:r>
              <a:rPr lang="en-US" sz="2300" baseline="30000" dirty="0" smtClean="0"/>
              <a:t>th</a:t>
            </a:r>
            <a:r>
              <a:rPr lang="en-US" sz="2300" dirty="0" smtClean="0"/>
              <a:t>:  Go on learning field trips, hiking, camping, fishing, help clean-up parks, archery practice, go hunting</a:t>
            </a:r>
          </a:p>
          <a:p>
            <a:pPr lvl="1"/>
            <a:r>
              <a:rPr lang="en-US" sz="2300" dirty="0" smtClean="0"/>
              <a:t>5</a:t>
            </a:r>
            <a:r>
              <a:rPr lang="en-US" sz="2300" baseline="30000" dirty="0" smtClean="0"/>
              <a:t>th</a:t>
            </a:r>
            <a:r>
              <a:rPr lang="en-US" sz="2300" dirty="0" smtClean="0"/>
              <a:t>:  Lock-in,  build a tree-house, use water to clean rocks, survival trip in the woods, biking trip, fort building, climbing trees, hiking, bird watching, gardening competition  </a:t>
            </a:r>
            <a:endParaRPr lang="en-US" sz="23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dirty="0" smtClean="0"/>
              <a:t>Data Analysis, Students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Teachers </a:t>
            </a:r>
          </a:p>
          <a:p>
            <a:pPr lvl="1"/>
            <a:r>
              <a:rPr lang="en-US" dirty="0" smtClean="0"/>
              <a:t>Comfortably fits their class and has writing surfaces</a:t>
            </a:r>
          </a:p>
          <a:p>
            <a:pPr lvl="1"/>
            <a:r>
              <a:rPr lang="en-US" dirty="0" smtClean="0"/>
              <a:t>Access to supplies that fit with the curriculums in a variety of subjects, not just science</a:t>
            </a:r>
          </a:p>
          <a:p>
            <a:r>
              <a:rPr lang="en-US" dirty="0" smtClean="0"/>
              <a:t>Students and Parents </a:t>
            </a:r>
          </a:p>
          <a:p>
            <a:pPr lvl="1"/>
            <a:r>
              <a:rPr lang="en-US" dirty="0" smtClean="0"/>
              <a:t>Provide instruction in science, math, and art</a:t>
            </a:r>
          </a:p>
          <a:p>
            <a:pPr lvl="1"/>
            <a:r>
              <a:rPr lang="en-US" dirty="0" smtClean="0"/>
              <a:t>Interested in learning or doing activities involving hiking, camping, plant and animal identification, and water related activities  </a:t>
            </a:r>
          </a:p>
          <a:p>
            <a:r>
              <a:rPr lang="en-US" dirty="0" smtClean="0"/>
              <a:t>Visions for Green Space</a:t>
            </a:r>
          </a:p>
          <a:p>
            <a:pPr lvl="1"/>
            <a:r>
              <a:rPr lang="en-US" dirty="0" smtClean="0"/>
              <a:t>Experience more than just “science” in the green space  </a:t>
            </a:r>
          </a:p>
          <a:p>
            <a:pPr lvl="1"/>
            <a:r>
              <a:rPr lang="en-US" dirty="0" smtClean="0"/>
              <a:t>Interactive, structured and education, and rich and fulfilling.  </a:t>
            </a:r>
          </a:p>
          <a:p>
            <a:r>
              <a:rPr lang="en-US" dirty="0" smtClean="0"/>
              <a:t>School Community Supports Addition of Green Space</a:t>
            </a:r>
          </a:p>
          <a:p>
            <a:pPr lvl="1"/>
            <a:r>
              <a:rPr lang="en-US" dirty="0" smtClean="0"/>
              <a:t>Volunteering their own time or making donations</a:t>
            </a:r>
          </a:p>
          <a:p>
            <a:pPr lvl="1"/>
            <a:r>
              <a:rPr lang="en-US" dirty="0" smtClean="0"/>
              <a:t>Adding an outdoor club would be well received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 of Data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Designing and actually creating a green space based on the data collected</a:t>
            </a:r>
          </a:p>
          <a:p>
            <a:pPr lvl="1"/>
            <a:r>
              <a:rPr lang="en-US" dirty="0" smtClean="0"/>
              <a:t>Create a plan of the area (See next slide)</a:t>
            </a:r>
          </a:p>
          <a:p>
            <a:pPr lvl="1"/>
            <a:r>
              <a:rPr lang="en-US" dirty="0" smtClean="0"/>
              <a:t>Have school community help edit the plan</a:t>
            </a:r>
          </a:p>
          <a:p>
            <a:pPr lvl="1"/>
            <a:r>
              <a:rPr lang="en-US" dirty="0" smtClean="0"/>
              <a:t>Create a scale model of the green space, including how it will interact with the new schoolyard</a:t>
            </a:r>
          </a:p>
          <a:p>
            <a:pPr lvl="1"/>
            <a:r>
              <a:rPr lang="en-US" dirty="0" smtClean="0"/>
              <a:t>Display plan and model at our schools’ Spring Fling, to allow for feedback from the school community  and to showcase what has resulted from their participation</a:t>
            </a:r>
          </a:p>
          <a:p>
            <a:pPr lvl="1"/>
            <a:r>
              <a:rPr lang="en-US" dirty="0" smtClean="0"/>
              <a:t>“Move-In Day” celebration at our new school…use volunteers to begin creation of the green space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Plan for Future Action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Plan for Outdoor Space</a:t>
            </a:r>
            <a:endParaRPr lang="en-US" dirty="0"/>
          </a:p>
        </p:txBody>
      </p:sp>
      <p:pic>
        <p:nvPicPr>
          <p:cNvPr id="65538" name="Picture 2" descr="http://landscapeonline.com/research/lasn/2004/06/img/outdoor_learning_spaces/outdoor_learning_spaces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95400"/>
            <a:ext cx="6099754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How can the green space created be utilized to increase academic performance with students with special needs?  </a:t>
            </a:r>
          </a:p>
          <a:p>
            <a:r>
              <a:rPr lang="en-US" smtClean="0"/>
              <a:t>Can this green space be utilized as a basis for a school project or community Farmer’s Market, run by students? </a:t>
            </a:r>
          </a:p>
          <a:p>
            <a:r>
              <a:rPr lang="en-US" smtClean="0"/>
              <a:t>How can I involve more teachers and/or parents in maintaining the green space?</a:t>
            </a:r>
          </a:p>
          <a:p>
            <a:endParaRPr lang="en-US" smtClean="0"/>
          </a:p>
        </p:txBody>
      </p:sp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Action Research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Charles, C., &amp; Loge, Alicia. (2012). Children’s contact with the outdoors and nature: a focus on educators and the educational setting. New York, NY. 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Kuo</a:t>
            </a:r>
            <a:r>
              <a:rPr lang="en-US" dirty="0" smtClean="0"/>
              <a:t>, F. E. (2010). Parks and other green environments: essential components of a healthy human habitat: National Recreation and Park Association.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Moore, R. C., &amp; Cooper Marcus, C. (2008). “Healthy planet, healthy children: Designing nature into the daily spaces of childhood.” In S. </a:t>
            </a:r>
            <a:r>
              <a:rPr lang="en-US" dirty="0" err="1" smtClean="0"/>
              <a:t>Kellert</a:t>
            </a:r>
            <a:r>
              <a:rPr lang="en-US" dirty="0" smtClean="0"/>
              <a:t>, J. </a:t>
            </a:r>
            <a:r>
              <a:rPr lang="en-US" dirty="0" err="1" smtClean="0"/>
              <a:t>Heerwagen</a:t>
            </a:r>
            <a:r>
              <a:rPr lang="en-US" dirty="0" smtClean="0"/>
              <a:t> &amp; M. </a:t>
            </a:r>
            <a:r>
              <a:rPr lang="en-US" dirty="0" err="1" smtClean="0"/>
              <a:t>Mador</a:t>
            </a:r>
            <a:r>
              <a:rPr lang="en-US" dirty="0" smtClean="0"/>
              <a:t> (Eds.), </a:t>
            </a:r>
            <a:r>
              <a:rPr lang="en-US" dirty="0" err="1" smtClean="0"/>
              <a:t>Biophilic</a:t>
            </a:r>
            <a:r>
              <a:rPr lang="en-US" dirty="0" smtClean="0"/>
              <a:t> design: Theory, science and practice. Hoboken, NJ: John Wiley &amp; Sons, Inc.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Rivkin</a:t>
            </a:r>
            <a:r>
              <a:rPr lang="en-US" dirty="0" smtClean="0"/>
              <a:t>, Mary. “The Schoolyard Habitat Movement: What It Is and Why Children Need It.” Early Childhood Education Journal. Volume 25, No. 1, 1997.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Townsand</a:t>
            </a:r>
            <a:r>
              <a:rPr lang="en-US" dirty="0" smtClean="0"/>
              <a:t>, M., &amp; </a:t>
            </a:r>
            <a:r>
              <a:rPr lang="en-US" dirty="0" err="1" smtClean="0"/>
              <a:t>Weerasuriya</a:t>
            </a:r>
            <a:r>
              <a:rPr lang="en-US" dirty="0" smtClean="0"/>
              <a:t>, R. (2010). Beyond blue to green: the benefits of contact with nature for mental health and well-being. Melbourne, Australia.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200" smtClean="0"/>
              <a:t>About Hamlin Garland Elementary School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 Garland is a K-5 Milwaukee Public School.  Milwaukee Public School’s mission is to educate all students for success in higher education, careers and responsible citizenship so that MPS is the first choice for families.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Populated with 45% minorities (African American, Hispanic, Muslim), 15% special education, 10% ESL, and 63% free and reduced lunch. 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Mission: Develop young minds with a strong academic foundation for independent thinking, a love for lifelong learning, and the necessary social skills to be responsible citizens in today's diverse society.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Values strong partnerships with families, which enrich the development of all children.  </a:t>
            </a:r>
          </a:p>
          <a:p>
            <a:pPr lvl="1">
              <a:lnSpc>
                <a:spcPct val="80000"/>
              </a:lnSpc>
            </a:pPr>
            <a:r>
              <a:rPr lang="en-US" sz="2000" smtClean="0"/>
              <a:t>Upholds high expectations in all subject areas</a:t>
            </a:r>
          </a:p>
          <a:p>
            <a:pPr lvl="2">
              <a:lnSpc>
                <a:spcPct val="80000"/>
              </a:lnSpc>
            </a:pPr>
            <a:r>
              <a:rPr lang="en-US" sz="1700" smtClean="0"/>
              <a:t>Blue Ribbon School</a:t>
            </a:r>
          </a:p>
          <a:p>
            <a:pPr lvl="2">
              <a:lnSpc>
                <a:spcPct val="80000"/>
              </a:lnSpc>
            </a:pPr>
            <a:r>
              <a:rPr lang="en-US" sz="1700" smtClean="0"/>
              <a:t>New Wisconsin Promise School (seven years in a row)</a:t>
            </a:r>
          </a:p>
          <a:p>
            <a:pPr lvl="2">
              <a:lnSpc>
                <a:spcPct val="80000"/>
              </a:lnSpc>
            </a:pPr>
            <a:r>
              <a:rPr lang="en-US" sz="1700" smtClean="0"/>
              <a:t>Spotlight Grant Recipient</a:t>
            </a:r>
          </a:p>
          <a:p>
            <a:pPr lvl="1">
              <a:lnSpc>
                <a:spcPct val="80000"/>
              </a:lnSpc>
            </a:pPr>
            <a:endParaRPr lang="en-US" sz="2000" smtClean="0"/>
          </a:p>
        </p:txBody>
      </p:sp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Rationale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Why Garland? Why Now?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Garland is moving to a new location in time for the 2012-13 school year.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Currently Garland has an under-utilized garden space which staff, parents, and students have expressed interest in having at the new location.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Garland has a dedicated staff and strong connection to the community.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Students attending Garland live in an urban setting and could benefit from more outdoor experiences.</a:t>
            </a:r>
          </a:p>
        </p:txBody>
      </p:sp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There is “importance in bringing natural habitats to school grounds as places for natural learning… Schoolyard habitat projects [provide] places of natural and rich learning, integral to the curriculum, and a respite for teachers, students and the community overall.” ( </a:t>
            </a:r>
            <a:r>
              <a:rPr lang="en-US" dirty="0" err="1" smtClean="0"/>
              <a:t>Rivkin</a:t>
            </a:r>
            <a:r>
              <a:rPr lang="en-US" dirty="0" smtClean="0"/>
              <a:t>, 1997)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There is a “need to understand and incorporate children’s ideas and preferences into the planning and design of spaces.”  (Moore &amp; Marcus, 2008) </a:t>
            </a:r>
            <a:endParaRPr lang="en-US" dirty="0"/>
          </a:p>
        </p:txBody>
      </p:sp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Literature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/>
              <a:t>Think deeply about what I could do to ensure a highly utilized green space at the new location; 2-3 weeks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/>
              <a:t>Create surveys for staff, students, and parents regarding the outdoor space design, utilization, and maintenance; 1 week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/>
              <a:t>Collect and analyze data; 2-3 weeks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/>
              <a:t>Begin developing a plan for the new green space based on data analysis and Garland’s relocation timeline; work in process! 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n-US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n-US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n-US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n-US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n-US" dirty="0"/>
          </a:p>
        </p:txBody>
      </p:sp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 of 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000" smtClean="0"/>
              <a:t>Create surveys for parents and staff</a:t>
            </a:r>
          </a:p>
          <a:p>
            <a:pPr lvl="1">
              <a:lnSpc>
                <a:spcPct val="90000"/>
              </a:lnSpc>
            </a:pPr>
            <a:r>
              <a:rPr lang="en-US" sz="2600" smtClean="0"/>
              <a:t>Distribute staff survey to each staff member’s mailbox along with a letter explaining this action research project and their associated responsibilities</a:t>
            </a:r>
          </a:p>
          <a:p>
            <a:pPr lvl="1">
              <a:lnSpc>
                <a:spcPct val="90000"/>
              </a:lnSpc>
            </a:pPr>
            <a:r>
              <a:rPr lang="en-US" sz="2600" smtClean="0"/>
              <a:t>Distribute a parent survey to each student’s nightly take-home folder along with a letter explaining the action research and a permission slip allowing students to be in a focus group</a:t>
            </a:r>
          </a:p>
          <a:p>
            <a:pPr lvl="1">
              <a:lnSpc>
                <a:spcPct val="90000"/>
              </a:lnSpc>
            </a:pPr>
            <a:r>
              <a:rPr lang="en-US" sz="2600" smtClean="0"/>
              <a:t>Create focus groups of approximately five students from each classroom to discuss ideas for the green space regarding design, utilization, and maintenance </a:t>
            </a:r>
          </a:p>
        </p:txBody>
      </p:sp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Collection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1. What would you need an outdoor space to provide in order to feel more compelled to teach in it?  (ex: desks, benches, a way to communicate with the office, etc.)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2. What is your greatest barrier to teaching outside?  Why don’t you teach outside more often?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3. What grade do you teach?  What science curriculum do you use?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4. Are there any topics in your science curriculum that you would like to teach in an outdoor space?  If so, what are they?  (ex: water cycle, plant stages, particular insects, etc.)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5. What other subjects, besides science, would you like to teach in an outdoor space and what would you need an outdoor space to provide in order to do so?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6. Would you be willing to volunteer one hour/week to help maintain the outdoor space?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7. Are you interested in helping manage an outdoor club?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Collection, Staff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6096000"/>
          </a:xfrm>
        </p:spPr>
        <p:txBody>
          <a:bodyPr rtlCol="0">
            <a:normAutofit fontScale="40000" lnSpcReduction="20000"/>
          </a:bodyPr>
          <a:lstStyle/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41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1. . Do you have any concerns regarding your child(</a:t>
            </a:r>
            <a:r>
              <a:rPr lang="en-US" sz="4500" dirty="0" err="1" smtClean="0"/>
              <a:t>ren</a:t>
            </a:r>
            <a:r>
              <a:rPr lang="en-US" sz="4500" dirty="0" smtClean="0"/>
              <a:t>) learning in an outdoor space?  (Check as many as you need.)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	_____ injury			_____ allergic reaction		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	_____ weather			_____ sunburn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	_____ getting dirty		_____ adequate supervision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	_____  other concerns: 		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2. Are there any academic subjects or other topics you would like your child(</a:t>
            </a:r>
            <a:r>
              <a:rPr lang="en-US" sz="4500" dirty="0" err="1" smtClean="0"/>
              <a:t>ren</a:t>
            </a:r>
            <a:r>
              <a:rPr lang="en-US" sz="4500" dirty="0" smtClean="0"/>
              <a:t>) to learn in an outdoor space?  (Check as many as you’d like!)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	_____ gardening skills		_____survival skills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	_____ weather identification	_____ ecology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	_____ art				_____ music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	_____ writing			_____ math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	_____ reading			_____ science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	_____ other: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3. What would you like your child(</a:t>
            </a:r>
            <a:r>
              <a:rPr lang="en-US" sz="4500" dirty="0" err="1" smtClean="0"/>
              <a:t>ren</a:t>
            </a:r>
            <a:r>
              <a:rPr lang="en-US" sz="4500" dirty="0" smtClean="0"/>
              <a:t>)’s experience in an outdoor space to be like?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  4. Would you be willing to volunteer one hour/week to help maintain the outdoor space?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	  5. Are you interested in fundraising and/or donating money or supplies to an outdoor space?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500" dirty="0" smtClean="0"/>
              <a:t> 	  6. Are you interested in helping manage an outdoor club?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Data </a:t>
            </a:r>
            <a:r>
              <a:rPr lang="en-US" sz="3800" dirty="0" smtClean="0"/>
              <a:t>Collection</a:t>
            </a:r>
            <a:r>
              <a:rPr lang="en-US" dirty="0" smtClean="0"/>
              <a:t>, Parents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490</TotalTime>
  <Words>2358</Words>
  <Application>Microsoft Office PowerPoint</Application>
  <PresentationFormat>On-screen Show (4:3)</PresentationFormat>
  <Paragraphs>229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Paper</vt:lpstr>
      <vt:lpstr>Chart</vt:lpstr>
      <vt:lpstr>How can a school’s green space be designed to maximize its use by staff and students and be effectively maintained by the school community?</vt:lpstr>
      <vt:lpstr>Overview</vt:lpstr>
      <vt:lpstr>Rationale</vt:lpstr>
      <vt:lpstr>Rationale</vt:lpstr>
      <vt:lpstr>Literature Review</vt:lpstr>
      <vt:lpstr>Plan of Action</vt:lpstr>
      <vt:lpstr>Data Collection</vt:lpstr>
      <vt:lpstr>Data Collection, Staff</vt:lpstr>
      <vt:lpstr>Data Collection, Parents</vt:lpstr>
      <vt:lpstr>Data Collection, Students</vt:lpstr>
      <vt:lpstr>Data Analysis, Staff (10/14)</vt:lpstr>
      <vt:lpstr>Data Analysis, Staff (10/14)</vt:lpstr>
      <vt:lpstr>Data Analysis, Staff (10/14)</vt:lpstr>
      <vt:lpstr>Data Analysis, Staff (10/14)</vt:lpstr>
      <vt:lpstr>Data Analysis, Staff (10/14)</vt:lpstr>
      <vt:lpstr>Data Analysis, Parents (61)</vt:lpstr>
      <vt:lpstr>Data Analysis, Parents (61)</vt:lpstr>
      <vt:lpstr>Data Analysis, Parents (61)</vt:lpstr>
      <vt:lpstr>Data Analysis, Parents (61)</vt:lpstr>
      <vt:lpstr>Data Analysis, Students</vt:lpstr>
      <vt:lpstr>Data Analysis, Students</vt:lpstr>
      <vt:lpstr>Data Analysis, Students</vt:lpstr>
      <vt:lpstr>Data Analysis, Students</vt:lpstr>
      <vt:lpstr>Synthesis of Data</vt:lpstr>
      <vt:lpstr>Plan for Future Action</vt:lpstr>
      <vt:lpstr>Sample Plan for Outdoor Space</vt:lpstr>
      <vt:lpstr>Future Action Research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green space be designed to maximize its use by staff and students and be effectively maintained by the school community?</dc:title>
  <dc:creator>Elle</dc:creator>
  <cp:lastModifiedBy>Windows User</cp:lastModifiedBy>
  <cp:revision>54</cp:revision>
  <dcterms:created xsi:type="dcterms:W3CDTF">2012-05-13T15:26:25Z</dcterms:created>
  <dcterms:modified xsi:type="dcterms:W3CDTF">2012-05-30T18:33:47Z</dcterms:modified>
</cp:coreProperties>
</file>